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Inter" panose="02000503000000020004" pitchFamily="2" charset="0"/>
      <p:regular r:id="rId29"/>
      <p:bold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Source Serif Pro" panose="02040603050405020204" pitchFamily="18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69"/>
    <p:restoredTop sz="94737"/>
  </p:normalViewPr>
  <p:slideViewPr>
    <p:cSldViewPr snapToGrid="0">
      <p:cViewPr varScale="1">
        <p:scale>
          <a:sx n="150" d="100"/>
          <a:sy n="150" d="100"/>
        </p:scale>
        <p:origin x="592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deba8ab37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4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deba8ab37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deba8ab37c_0_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deba8ab37c_0_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deba8ab37c_0_4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g2deba8ab37c_0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deba8ab37c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4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deba8ab37c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deba8ab37c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deba8ab37c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deba8ab37c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deba8ab37c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deba8ab37c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deba8ab37c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deba8ab37c_0_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deba8ab37c_0_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deba8ab37c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deba8ab37c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df736fc80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df736fc80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deba8ab37c_0_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deba8ab37c_0_6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deba8ab37c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deba8ab37c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deba8ab37c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deba8ab37c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deba8ab37c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deba8ab37c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deba8ab37c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deba8ab37c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df736fc80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df736fc80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deba8ab37c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deba8ab37c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deba8ab37c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deba8ab37c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deba8ab37c_0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deba8ab37c_0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deba8ab37c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deba8ab37c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deba8ab37c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deba8ab37c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deba8ab37c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deba8ab37c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deba8ab37c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deba8ab37c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deba8ab37c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deba8ab37c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deba8ab37c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deba8ab37c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deba8ab37c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4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deba8ab37c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09.3215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lena-voita.github.io/nlp_course/seq2seq_and_attention.html#seq2seq_simple_rnn" TargetMode="Externa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09.0473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lena-voita.github.io/nlp_course/seq2seq_and_attention.html#attention_idea" TargetMode="Externa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uicaihao.com/2020/09/27/google-publish-a-survey-paper-of-efficient-transformers/" TargetMode="External"/><Relationship Id="rId4" Type="http://schemas.openxmlformats.org/officeDocument/2006/relationships/hyperlink" Target="https://arxiv.org/abs/1706.03762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prajdabre/eamt24-linguistic-mt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1.00190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hyperlink" Target="https://papers.nips.cc/paper/2020/hash/1457c0d6bfcb4967418bfb8ac142f64a-Abstract.html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ict.go.jp/en/index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11708" y="126625"/>
            <a:ext cx="8520600" cy="2052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i="1">
                <a:solidFill>
                  <a:srgbClr val="FF00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Linguistically Motivated</a:t>
            </a:r>
            <a:r>
              <a:rPr lang="en-GB" sz="3600">
                <a:latin typeface="Source Serif Pro"/>
                <a:ea typeface="Source Serif Pro"/>
                <a:cs typeface="Source Serif Pro"/>
                <a:sym typeface="Source Serif Pro"/>
              </a:rPr>
              <a:t> </a:t>
            </a:r>
            <a:endParaRPr sz="3600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latin typeface="Source Serif Pro"/>
                <a:ea typeface="Source Serif Pro"/>
                <a:cs typeface="Source Serif Pro"/>
                <a:sym typeface="Source Serif Pro"/>
              </a:rPr>
              <a:t>Neural Machine Translation</a:t>
            </a:r>
            <a:endParaRPr sz="3600" b="1" i="1">
              <a:solidFill>
                <a:srgbClr val="0365C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t="17095" r="32281"/>
          <a:stretch/>
        </p:blipFill>
        <p:spPr>
          <a:xfrm>
            <a:off x="6321087" y="2248937"/>
            <a:ext cx="1676750" cy="15405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6205954" y="3987025"/>
            <a:ext cx="19071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/>
              <a:t>Raj Dabre</a:t>
            </a:r>
            <a:endParaRPr i="1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NICT, Kyoto, Japan</a:t>
            </a:r>
            <a:br>
              <a:rPr lang="en-GB"/>
            </a:br>
            <a:r>
              <a:rPr lang="en-GB"/>
              <a:t>IIT Madras, India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IIT Bombay, India</a:t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3509488" y="4114900"/>
            <a:ext cx="19071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i="1">
                <a:solidFill>
                  <a:schemeClr val="dk1"/>
                </a:solidFill>
              </a:rPr>
              <a:t>Hour Kaing</a:t>
            </a:r>
            <a:endParaRPr i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NICT, Kyoto, Japan</a:t>
            </a:r>
            <a:endParaRPr i="1"/>
          </a:p>
        </p:txBody>
      </p:sp>
      <p:sp>
        <p:nvSpPr>
          <p:cNvPr id="64" name="Google Shape;64;p14"/>
          <p:cNvSpPr txBox="1"/>
          <p:nvPr/>
        </p:nvSpPr>
        <p:spPr>
          <a:xfrm>
            <a:off x="813050" y="4114900"/>
            <a:ext cx="19071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i="1">
                <a:solidFill>
                  <a:schemeClr val="dk1"/>
                </a:solidFill>
              </a:rPr>
              <a:t>Haiyue Song</a:t>
            </a:r>
            <a:endParaRPr i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NICT, Kyoto, Japan</a:t>
            </a:r>
            <a:endParaRPr i="1"/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0137" y="2282150"/>
            <a:ext cx="1465828" cy="1540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5">
            <a:alphaModFix/>
          </a:blip>
          <a:srcRect r="3521"/>
          <a:stretch/>
        </p:blipFill>
        <p:spPr>
          <a:xfrm>
            <a:off x="1108550" y="2282150"/>
            <a:ext cx="1344050" cy="154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Why NMT?</a:t>
            </a:r>
            <a:r>
              <a:rPr lang="en-GB">
                <a:solidFill>
                  <a:srgbClr val="FF0000"/>
                </a:solidFill>
              </a:rPr>
              <a:t> (Good for transfer learning)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961" y="1080436"/>
            <a:ext cx="6524074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/>
          <p:nvPr/>
        </p:nvSpPr>
        <p:spPr>
          <a:xfrm>
            <a:off x="1143000" y="4559525"/>
            <a:ext cx="70224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Data Distribution over language pairs </a:t>
            </a:r>
            <a:r>
              <a:rPr lang="en-GB" sz="1600">
                <a:solidFill>
                  <a:schemeClr val="dk1"/>
                </a:solidFill>
              </a:rPr>
              <a:t>(Arivazhagan et al., 2019)</a:t>
            </a:r>
            <a:endParaRPr sz="1600"/>
          </a:p>
        </p:txBody>
      </p:sp>
      <p:sp>
        <p:nvSpPr>
          <p:cNvPr id="157" name="Google Shape;15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>
            <a:spLocks noGrp="1"/>
          </p:cNvSpPr>
          <p:nvPr>
            <p:ph type="title"/>
          </p:nvPr>
        </p:nvSpPr>
        <p:spPr>
          <a:xfrm>
            <a:off x="171220" y="3"/>
            <a:ext cx="87186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Quality of </a:t>
            </a:r>
            <a:r>
              <a:rPr lang="en-GB">
                <a:solidFill>
                  <a:srgbClr val="FF0000"/>
                </a:solidFill>
              </a:rPr>
              <a:t>NMT</a:t>
            </a:r>
            <a:r>
              <a:rPr lang="en-GB"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Compared to </a:t>
            </a:r>
            <a:r>
              <a:rPr lang="en-GB" sz="3300" b="0" i="0" u="none" strike="noStrike" cap="none">
                <a:solidFill>
                  <a:srgbClr val="5B0F00"/>
                </a:solidFill>
                <a:latin typeface="Calibri"/>
                <a:ea typeface="Calibri"/>
                <a:cs typeface="Calibri"/>
                <a:sym typeface="Calibri"/>
              </a:rPr>
              <a:t>Phrase-based SMT</a:t>
            </a:r>
            <a:endParaRPr sz="3300" b="0" i="0" u="none" strike="noStrike" cap="none">
              <a:solidFill>
                <a:srgbClr val="5B0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2178" y="724880"/>
            <a:ext cx="7056675" cy="410061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 txBox="1"/>
          <p:nvPr/>
        </p:nvSpPr>
        <p:spPr>
          <a:xfrm>
            <a:off x="2335266" y="4869656"/>
            <a:ext cx="5665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https://research.googleblog.com/2016/09/a-neural-network-for-machine.html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erif Pro"/>
                <a:ea typeface="Source Serif Pro"/>
                <a:cs typeface="Source Serif Pro"/>
                <a:sym typeface="Source Serif Pro"/>
              </a:rPr>
              <a:t>Evolution of Machine Translation</a:t>
            </a:r>
            <a:endParaRPr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171" name="Google Shape;171;p25"/>
          <p:cNvSpPr/>
          <p:nvPr/>
        </p:nvSpPr>
        <p:spPr>
          <a:xfrm>
            <a:off x="220800" y="1329900"/>
            <a:ext cx="2061300" cy="10557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</a:rPr>
              <a:t>Rule-Based</a:t>
            </a:r>
            <a:endParaRPr>
              <a:solidFill>
                <a:srgbClr val="999999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</a:rPr>
              <a:t>Machine Translation</a:t>
            </a:r>
            <a:endParaRPr>
              <a:solidFill>
                <a:srgbClr val="999999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</a:rPr>
              <a:t>(RBMT)</a:t>
            </a:r>
            <a:endParaRPr>
              <a:solidFill>
                <a:srgbClr val="9999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2" name="Google Shape;172;p25"/>
          <p:cNvSpPr/>
          <p:nvPr/>
        </p:nvSpPr>
        <p:spPr>
          <a:xfrm>
            <a:off x="2434500" y="1329900"/>
            <a:ext cx="2061300" cy="10557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</a:rPr>
              <a:t>Example-Based</a:t>
            </a:r>
            <a:endParaRPr>
              <a:solidFill>
                <a:srgbClr val="999999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</a:rPr>
              <a:t>Machine Translation</a:t>
            </a:r>
            <a:endParaRPr>
              <a:solidFill>
                <a:srgbClr val="999999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</a:rPr>
              <a:t>(EBMT)</a:t>
            </a:r>
            <a:endParaRPr>
              <a:solidFill>
                <a:srgbClr val="9999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3" name="Google Shape;173;p25"/>
          <p:cNvSpPr/>
          <p:nvPr/>
        </p:nvSpPr>
        <p:spPr>
          <a:xfrm>
            <a:off x="4648200" y="1329900"/>
            <a:ext cx="2061300" cy="10557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</a:rPr>
              <a:t>Statistical Machine Translation</a:t>
            </a:r>
            <a:endParaRPr>
              <a:solidFill>
                <a:srgbClr val="999999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</a:rPr>
              <a:t>(SMT)</a:t>
            </a:r>
            <a:endParaRPr>
              <a:solidFill>
                <a:srgbClr val="9999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4" name="Google Shape;174;p25"/>
          <p:cNvSpPr/>
          <p:nvPr/>
        </p:nvSpPr>
        <p:spPr>
          <a:xfrm>
            <a:off x="6861900" y="1329900"/>
            <a:ext cx="2061300" cy="10557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Neural Machine Translation </a:t>
            </a:r>
            <a:r>
              <a:rPr lang="en-GB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(NMT)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5" name="Google Shape;175;p25"/>
          <p:cNvSpPr txBox="1"/>
          <p:nvPr/>
        </p:nvSpPr>
        <p:spPr>
          <a:xfrm>
            <a:off x="220800" y="2556225"/>
            <a:ext cx="2061300" cy="10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Inter"/>
              <a:buChar char="●"/>
            </a:pPr>
            <a:r>
              <a:rPr lang="en-GB" sz="1200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</a:rPr>
              <a:t>Direct MT</a:t>
            </a:r>
            <a:endParaRPr sz="1200">
              <a:solidFill>
                <a:srgbClr val="999999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Inter"/>
              <a:buChar char="●"/>
            </a:pPr>
            <a:r>
              <a:rPr lang="en-GB" sz="1200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</a:rPr>
              <a:t>Transfer-based MT</a:t>
            </a:r>
            <a:endParaRPr sz="1200">
              <a:solidFill>
                <a:srgbClr val="999999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1000"/>
              </a:spcAft>
              <a:buClr>
                <a:srgbClr val="999999"/>
              </a:buClr>
              <a:buSzPts val="1200"/>
              <a:buFont typeface="Inter"/>
              <a:buChar char="●"/>
            </a:pPr>
            <a:r>
              <a:rPr lang="en-GB" sz="1200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</a:rPr>
              <a:t>Interlingua MT</a:t>
            </a:r>
            <a:endParaRPr sz="1200">
              <a:solidFill>
                <a:srgbClr val="9999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6" name="Google Shape;176;p25"/>
          <p:cNvSpPr txBox="1"/>
          <p:nvPr/>
        </p:nvSpPr>
        <p:spPr>
          <a:xfrm>
            <a:off x="4648200" y="2556225"/>
            <a:ext cx="2018700" cy="10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Inter"/>
              <a:buChar char="●"/>
            </a:pPr>
            <a:r>
              <a:rPr lang="en-GB" sz="1200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</a:rPr>
              <a:t>Word-based</a:t>
            </a:r>
            <a:endParaRPr sz="1200">
              <a:solidFill>
                <a:srgbClr val="999999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Inter"/>
              <a:buChar char="●"/>
            </a:pPr>
            <a:r>
              <a:rPr lang="en-GB" sz="1200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</a:rPr>
              <a:t>Syntax-based</a:t>
            </a:r>
            <a:endParaRPr sz="1200">
              <a:solidFill>
                <a:srgbClr val="999999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1000"/>
              </a:spcAft>
              <a:buClr>
                <a:srgbClr val="999999"/>
              </a:buClr>
              <a:buSzPts val="1200"/>
              <a:buFont typeface="Inter"/>
              <a:buChar char="●"/>
            </a:pPr>
            <a:r>
              <a:rPr lang="en-GB" sz="1200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</a:rPr>
              <a:t>Phrase-based</a:t>
            </a:r>
            <a:endParaRPr sz="1200">
              <a:solidFill>
                <a:srgbClr val="9999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6883200" y="2556225"/>
            <a:ext cx="2018700" cy="10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</a:pPr>
            <a:r>
              <a:rPr lang="en-GB" sz="1200">
                <a:latin typeface="Inter"/>
                <a:ea typeface="Inter"/>
                <a:cs typeface="Inter"/>
                <a:sym typeface="Inter"/>
              </a:rPr>
              <a:t>RNNs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Font typeface="Inter"/>
              <a:buChar char="●"/>
            </a:pPr>
            <a:r>
              <a:rPr lang="en-GB" sz="1200">
                <a:latin typeface="Inter"/>
                <a:ea typeface="Inter"/>
                <a:cs typeface="Inter"/>
                <a:sym typeface="Inter"/>
              </a:rPr>
              <a:t>LSTMs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1000"/>
              </a:spcAft>
              <a:buSzPts val="1200"/>
              <a:buFont typeface="Inter"/>
              <a:buChar char="●"/>
            </a:pPr>
            <a:r>
              <a:rPr lang="en-GB" sz="1200">
                <a:latin typeface="Inter"/>
                <a:ea typeface="Inter"/>
                <a:cs typeface="Inter"/>
                <a:sym typeface="Inter"/>
              </a:rPr>
              <a:t>Transformers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8" name="Google Shape;178;p25"/>
          <p:cNvSpPr txBox="1"/>
          <p:nvPr/>
        </p:nvSpPr>
        <p:spPr>
          <a:xfrm>
            <a:off x="220800" y="3702313"/>
            <a:ext cx="20613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200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</a:rPr>
              <a:t>1950 - 1980</a:t>
            </a:r>
            <a:endParaRPr sz="1200">
              <a:solidFill>
                <a:srgbClr val="9999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9" name="Google Shape;179;p25"/>
          <p:cNvSpPr txBox="1"/>
          <p:nvPr/>
        </p:nvSpPr>
        <p:spPr>
          <a:xfrm>
            <a:off x="2434500" y="3702313"/>
            <a:ext cx="20613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200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</a:rPr>
              <a:t>1980 - 1990</a:t>
            </a:r>
            <a:endParaRPr sz="1200">
              <a:solidFill>
                <a:srgbClr val="9999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0" name="Google Shape;180;p25"/>
          <p:cNvSpPr txBox="1"/>
          <p:nvPr/>
        </p:nvSpPr>
        <p:spPr>
          <a:xfrm>
            <a:off x="4648200" y="3702313"/>
            <a:ext cx="20613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200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</a:rPr>
              <a:t>1990 - 2015</a:t>
            </a:r>
            <a:endParaRPr sz="1200">
              <a:solidFill>
                <a:srgbClr val="9999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1" name="Google Shape;181;p25"/>
          <p:cNvSpPr txBox="1"/>
          <p:nvPr/>
        </p:nvSpPr>
        <p:spPr>
          <a:xfrm>
            <a:off x="6883200" y="3702313"/>
            <a:ext cx="20613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200">
                <a:latin typeface="Inter"/>
                <a:ea typeface="Inter"/>
                <a:cs typeface="Inter"/>
                <a:sym typeface="Inter"/>
              </a:rPr>
              <a:t>2015 - 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82" name="Google Shape;182;p25"/>
          <p:cNvCxnSpPr/>
          <p:nvPr/>
        </p:nvCxnSpPr>
        <p:spPr>
          <a:xfrm>
            <a:off x="2356650" y="1192525"/>
            <a:ext cx="3300" cy="300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3" name="Google Shape;183;p25"/>
          <p:cNvCxnSpPr/>
          <p:nvPr/>
        </p:nvCxnSpPr>
        <p:spPr>
          <a:xfrm>
            <a:off x="4570350" y="1192525"/>
            <a:ext cx="3300" cy="300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4" name="Google Shape;184;p25"/>
          <p:cNvCxnSpPr/>
          <p:nvPr/>
        </p:nvCxnSpPr>
        <p:spPr>
          <a:xfrm>
            <a:off x="6784050" y="1192525"/>
            <a:ext cx="3300" cy="300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5" name="Google Shape;185;p25"/>
          <p:cNvSpPr txBox="1"/>
          <p:nvPr/>
        </p:nvSpPr>
        <p:spPr>
          <a:xfrm>
            <a:off x="7037550" y="4247450"/>
            <a:ext cx="1710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E06666"/>
                </a:solidFill>
                <a:latin typeface="Inter"/>
                <a:ea typeface="Inter"/>
                <a:cs typeface="Inter"/>
                <a:sym typeface="Inter"/>
              </a:rPr>
              <a:t>This Tutorial</a:t>
            </a:r>
            <a:endParaRPr sz="1600" b="1">
              <a:solidFill>
                <a:srgbClr val="E0666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86" name="Google Shape;186;p25"/>
          <p:cNvGrpSpPr/>
          <p:nvPr/>
        </p:nvGrpSpPr>
        <p:grpSpPr>
          <a:xfrm>
            <a:off x="-10050" y="4792575"/>
            <a:ext cx="9164100" cy="338700"/>
            <a:chOff x="-10050" y="4792575"/>
            <a:chExt cx="9164100" cy="338700"/>
          </a:xfrm>
        </p:grpSpPr>
        <p:cxnSp>
          <p:nvCxnSpPr>
            <p:cNvPr id="187" name="Google Shape;187;p25"/>
            <p:cNvCxnSpPr/>
            <p:nvPr/>
          </p:nvCxnSpPr>
          <p:spPr>
            <a:xfrm>
              <a:off x="-10050" y="4792575"/>
              <a:ext cx="91641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8" name="Google Shape;188;p25"/>
            <p:cNvSpPr txBox="1"/>
            <p:nvPr/>
          </p:nvSpPr>
          <p:spPr>
            <a:xfrm>
              <a:off x="2222875" y="4792575"/>
              <a:ext cx="6558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89" name="Google Shape;189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Source Serif Pro"/>
                <a:ea typeface="Source Serif Pro"/>
                <a:cs typeface="Source Serif Pro"/>
                <a:sym typeface="Source Serif Pro"/>
              </a:rPr>
              <a:t>Neural MT Basics: </a:t>
            </a:r>
            <a:r>
              <a:rPr lang="en-GB" sz="2500" b="1">
                <a:latin typeface="Source Serif Pro"/>
                <a:ea typeface="Source Serif Pro"/>
                <a:cs typeface="Source Serif Pro"/>
                <a:sym typeface="Source Serif Pro"/>
              </a:rPr>
              <a:t>Encoder-Decoder Paradigm</a:t>
            </a:r>
            <a:endParaRPr sz="2500" b="1"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grpSp>
        <p:nvGrpSpPr>
          <p:cNvPr id="195" name="Google Shape;195;p26"/>
          <p:cNvGrpSpPr/>
          <p:nvPr/>
        </p:nvGrpSpPr>
        <p:grpSpPr>
          <a:xfrm>
            <a:off x="-10050" y="4792575"/>
            <a:ext cx="9164100" cy="338700"/>
            <a:chOff x="-10050" y="4792575"/>
            <a:chExt cx="9164100" cy="338700"/>
          </a:xfrm>
        </p:grpSpPr>
        <p:cxnSp>
          <p:nvCxnSpPr>
            <p:cNvPr id="196" name="Google Shape;196;p26"/>
            <p:cNvCxnSpPr/>
            <p:nvPr/>
          </p:nvCxnSpPr>
          <p:spPr>
            <a:xfrm>
              <a:off x="-10050" y="4792575"/>
              <a:ext cx="91641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7" name="Google Shape;197;p26"/>
            <p:cNvSpPr txBox="1"/>
            <p:nvPr/>
          </p:nvSpPr>
          <p:spPr>
            <a:xfrm>
              <a:off x="2222875" y="4792575"/>
              <a:ext cx="6558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u="sng">
                  <a:solidFill>
                    <a:srgbClr val="0365C0"/>
                  </a:solidFill>
                  <a:latin typeface="Inter"/>
                  <a:ea typeface="Inter"/>
                  <a:cs typeface="Inter"/>
                  <a:sym typeface="Inter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Sutskever et al. 2014</a:t>
              </a:r>
              <a:endParaRPr sz="1000">
                <a:solidFill>
                  <a:srgbClr val="0365C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198" name="Google Shape;19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50" y="1303858"/>
            <a:ext cx="8832302" cy="3057667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6"/>
          <p:cNvSpPr txBox="1"/>
          <p:nvPr/>
        </p:nvSpPr>
        <p:spPr>
          <a:xfrm>
            <a:off x="432975" y="4792575"/>
            <a:ext cx="1218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rgbClr val="0365C0"/>
                </a:solidFill>
                <a:latin typeface="Inter"/>
                <a:ea typeface="Inter"/>
                <a:cs typeface="Inter"/>
                <a:sym typeface="Inte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credits</a:t>
            </a:r>
            <a:endParaRPr sz="1000">
              <a:solidFill>
                <a:srgbClr val="0365C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0" name="Google Shape;200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Source Serif Pro"/>
                <a:ea typeface="Source Serif Pro"/>
                <a:cs typeface="Source Serif Pro"/>
                <a:sym typeface="Source Serif Pro"/>
              </a:rPr>
              <a:t>Neural MT Basics: </a:t>
            </a:r>
            <a:r>
              <a:rPr lang="en-GB" sz="2500" b="1">
                <a:latin typeface="Source Serif Pro"/>
                <a:ea typeface="Source Serif Pro"/>
                <a:cs typeface="Source Serif Pro"/>
                <a:sym typeface="Source Serif Pro"/>
              </a:rPr>
              <a:t>Encoder-Decoder with </a:t>
            </a:r>
            <a:r>
              <a:rPr lang="en-GB" sz="2500" b="1" i="1">
                <a:solidFill>
                  <a:srgbClr val="FF00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Attention</a:t>
            </a:r>
            <a:endParaRPr sz="2500" b="1" i="1">
              <a:solidFill>
                <a:srgbClr val="FF00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grpSp>
        <p:nvGrpSpPr>
          <p:cNvPr id="206" name="Google Shape;206;p27"/>
          <p:cNvGrpSpPr/>
          <p:nvPr/>
        </p:nvGrpSpPr>
        <p:grpSpPr>
          <a:xfrm>
            <a:off x="-10050" y="4792575"/>
            <a:ext cx="9164100" cy="338700"/>
            <a:chOff x="-10050" y="4792575"/>
            <a:chExt cx="9164100" cy="338700"/>
          </a:xfrm>
        </p:grpSpPr>
        <p:cxnSp>
          <p:nvCxnSpPr>
            <p:cNvPr id="207" name="Google Shape;207;p27"/>
            <p:cNvCxnSpPr/>
            <p:nvPr/>
          </p:nvCxnSpPr>
          <p:spPr>
            <a:xfrm>
              <a:off x="-10050" y="4792575"/>
              <a:ext cx="91641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8" name="Google Shape;208;p27"/>
            <p:cNvSpPr txBox="1"/>
            <p:nvPr/>
          </p:nvSpPr>
          <p:spPr>
            <a:xfrm>
              <a:off x="2222875" y="4792575"/>
              <a:ext cx="6558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u="sng">
                  <a:solidFill>
                    <a:srgbClr val="0365C0"/>
                  </a:solidFill>
                  <a:latin typeface="Inter"/>
                  <a:ea typeface="Inter"/>
                  <a:cs typeface="Inter"/>
                  <a:sym typeface="Inter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Bahdanau et al. 2015</a:t>
              </a:r>
              <a:endParaRPr sz="1000">
                <a:solidFill>
                  <a:srgbClr val="0365C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209" name="Google Shape;20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0363" y="1170125"/>
            <a:ext cx="5903282" cy="347005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7"/>
          <p:cNvSpPr txBox="1"/>
          <p:nvPr/>
        </p:nvSpPr>
        <p:spPr>
          <a:xfrm>
            <a:off x="432975" y="4792575"/>
            <a:ext cx="1218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rgbClr val="0365C0"/>
                </a:solidFill>
                <a:latin typeface="Inter"/>
                <a:ea typeface="Inter"/>
                <a:cs typeface="Inter"/>
                <a:sym typeface="Inte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credits</a:t>
            </a:r>
            <a:endParaRPr sz="1000">
              <a:solidFill>
                <a:srgbClr val="0365C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1" name="Google Shape;211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8"/>
          <p:cNvPicPr preferRelativeResize="0"/>
          <p:nvPr/>
        </p:nvPicPr>
        <p:blipFill rotWithShape="1">
          <a:blip r:embed="rId3">
            <a:alphaModFix/>
          </a:blip>
          <a:srcRect l="1504" t="1690" r="2025" b="8847"/>
          <a:stretch/>
        </p:blipFill>
        <p:spPr>
          <a:xfrm>
            <a:off x="509175" y="86925"/>
            <a:ext cx="8082649" cy="46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8"/>
          <p:cNvSpPr txBox="1">
            <a:spLocks noGrp="1"/>
          </p:cNvSpPr>
          <p:nvPr>
            <p:ph type="title"/>
          </p:nvPr>
        </p:nvSpPr>
        <p:spPr>
          <a:xfrm>
            <a:off x="290200" y="165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Source Serif Pro"/>
                <a:ea typeface="Source Serif Pro"/>
                <a:cs typeface="Source Serif Pro"/>
                <a:sym typeface="Source Serif Pro"/>
              </a:rPr>
              <a:t>Neural MT Basics: </a:t>
            </a:r>
            <a:r>
              <a:rPr lang="en-GB" sz="2500" b="1">
                <a:solidFill>
                  <a:srgbClr val="0365C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Transformer</a:t>
            </a:r>
            <a:r>
              <a:rPr lang="en-GB" sz="2500">
                <a:latin typeface="Source Serif Pro"/>
                <a:ea typeface="Source Serif Pro"/>
                <a:cs typeface="Source Serif Pro"/>
                <a:sym typeface="Source Serif Pro"/>
              </a:rPr>
              <a:t> Architecture</a:t>
            </a:r>
            <a:endParaRPr sz="2500"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grpSp>
        <p:nvGrpSpPr>
          <p:cNvPr id="218" name="Google Shape;218;p28"/>
          <p:cNvGrpSpPr/>
          <p:nvPr/>
        </p:nvGrpSpPr>
        <p:grpSpPr>
          <a:xfrm>
            <a:off x="-10050" y="4792575"/>
            <a:ext cx="9164100" cy="338700"/>
            <a:chOff x="-10050" y="4792575"/>
            <a:chExt cx="9164100" cy="338700"/>
          </a:xfrm>
        </p:grpSpPr>
        <p:cxnSp>
          <p:nvCxnSpPr>
            <p:cNvPr id="219" name="Google Shape;219;p28"/>
            <p:cNvCxnSpPr/>
            <p:nvPr/>
          </p:nvCxnSpPr>
          <p:spPr>
            <a:xfrm>
              <a:off x="-10050" y="4792575"/>
              <a:ext cx="91641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0" name="Google Shape;220;p28"/>
            <p:cNvSpPr txBox="1"/>
            <p:nvPr/>
          </p:nvSpPr>
          <p:spPr>
            <a:xfrm>
              <a:off x="2222875" y="4792575"/>
              <a:ext cx="6558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u="sng">
                  <a:solidFill>
                    <a:srgbClr val="0365C0"/>
                  </a:solidFill>
                  <a:latin typeface="Inter"/>
                  <a:ea typeface="Inter"/>
                  <a:cs typeface="Inter"/>
                  <a:sym typeface="Inter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Vaswani et al. 2017</a:t>
              </a:r>
              <a:endParaRPr sz="1000">
                <a:solidFill>
                  <a:srgbClr val="0365C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21" name="Google Shape;221;p28"/>
          <p:cNvSpPr txBox="1"/>
          <p:nvPr/>
        </p:nvSpPr>
        <p:spPr>
          <a:xfrm>
            <a:off x="432975" y="4792575"/>
            <a:ext cx="1218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rgbClr val="0365C0"/>
                </a:solidFill>
                <a:latin typeface="Inter"/>
                <a:ea typeface="Inter"/>
                <a:cs typeface="Inter"/>
                <a:sym typeface="Inte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credits</a:t>
            </a:r>
            <a:endParaRPr sz="1000">
              <a:solidFill>
                <a:srgbClr val="0365C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2" name="Google Shape;2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 Linguistics </a:t>
            </a:r>
            <a:r>
              <a:rPr lang="en-GB" b="1">
                <a:solidFill>
                  <a:srgbClr val="1D1C1D"/>
                </a:solidFill>
              </a:rPr>
              <a:t>dead</a:t>
            </a:r>
            <a:r>
              <a:rPr lang="en-GB"/>
              <a:t>?</a:t>
            </a:r>
            <a:endParaRPr/>
          </a:p>
        </p:txBody>
      </p:sp>
      <p:sp>
        <p:nvSpPr>
          <p:cNvPr id="228" name="Google Shape;228;p2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>
                <a:solidFill>
                  <a:srgbClr val="0000FF"/>
                </a:solidFill>
              </a:rPr>
              <a:t>No not quite!</a:t>
            </a:r>
            <a:endParaRPr i="1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Lets re-think!</a:t>
            </a:r>
            <a:endParaRPr/>
          </a:p>
        </p:txBody>
      </p:sp>
      <p:pic>
        <p:nvPicPr>
          <p:cNvPr id="234" name="Google Shape;234;p30"/>
          <p:cNvPicPr preferRelativeResize="0"/>
          <p:nvPr/>
        </p:nvPicPr>
        <p:blipFill rotWithShape="1">
          <a:blip r:embed="rId3">
            <a:alphaModFix/>
          </a:blip>
          <a:srcRect t="55869" r="54938"/>
          <a:stretch/>
        </p:blipFill>
        <p:spPr>
          <a:xfrm>
            <a:off x="4410138" y="1622675"/>
            <a:ext cx="3979976" cy="134937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9801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/>
              <a:t>Does the model understand words directly?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○"/>
            </a:pPr>
            <a:r>
              <a:rPr lang="en-GB" b="1">
                <a:solidFill>
                  <a:srgbClr val="FF0000"/>
                </a:solidFill>
              </a:rPr>
              <a:t>NO!</a:t>
            </a:r>
            <a:endParaRPr b="1">
              <a:solidFill>
                <a:srgbClr val="FF00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/>
              <a:t>What do they understand?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004EA2"/>
              </a:buClr>
              <a:buSzPts val="1200"/>
              <a:buChar char="○"/>
            </a:pPr>
            <a:r>
              <a:rPr lang="en-GB" b="1">
                <a:solidFill>
                  <a:srgbClr val="004EA2"/>
                </a:solidFill>
              </a:rPr>
              <a:t>Embeddings</a:t>
            </a:r>
            <a:endParaRPr b="1">
              <a:solidFill>
                <a:srgbClr val="004EA2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/>
              <a:t>What are embeddings?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4C1130"/>
              </a:buClr>
              <a:buSzPts val="1200"/>
              <a:buChar char="○"/>
            </a:pPr>
            <a:r>
              <a:rPr lang="en-GB" b="1">
                <a:solidFill>
                  <a:srgbClr val="4C1130"/>
                </a:solidFill>
              </a:rPr>
              <a:t>Features</a:t>
            </a:r>
            <a:endParaRPr b="1">
              <a:solidFill>
                <a:srgbClr val="4C1130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/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-GB"/>
              <a:t>Words: I am a boy </a:t>
            </a:r>
            <a:br>
              <a:rPr lang="en-GB"/>
            </a:b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/>
              <a:t>POS: PRON VERB DET NOUN</a:t>
            </a:r>
            <a:endParaRPr/>
          </a:p>
        </p:txBody>
      </p:sp>
      <p:cxnSp>
        <p:nvCxnSpPr>
          <p:cNvPr id="236" name="Google Shape;236;p30"/>
          <p:cNvCxnSpPr/>
          <p:nvPr/>
        </p:nvCxnSpPr>
        <p:spPr>
          <a:xfrm>
            <a:off x="2365725" y="3353125"/>
            <a:ext cx="812400" cy="413700"/>
          </a:xfrm>
          <a:prstGeom prst="bentConnector3">
            <a:avLst>
              <a:gd name="adj1" fmla="val 18395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37" name="Google Shape;237;p30"/>
          <p:cNvCxnSpPr/>
          <p:nvPr/>
        </p:nvCxnSpPr>
        <p:spPr>
          <a:xfrm>
            <a:off x="3860150" y="3556250"/>
            <a:ext cx="138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8" name="Google Shape;238;p30"/>
          <p:cNvSpPr txBox="1"/>
          <p:nvPr/>
        </p:nvSpPr>
        <p:spPr>
          <a:xfrm>
            <a:off x="4976700" y="33485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500" b="1">
                <a:solidFill>
                  <a:srgbClr val="FF0000"/>
                </a:solidFill>
              </a:rPr>
              <a:t>Interchangeable?</a:t>
            </a:r>
            <a:endParaRPr sz="1700" b="1">
              <a:solidFill>
                <a:srgbClr val="FF0000"/>
              </a:solidFill>
            </a:endParaRPr>
          </a:p>
        </p:txBody>
      </p:sp>
      <p:sp>
        <p:nvSpPr>
          <p:cNvPr id="239" name="Google Shape;239;p30"/>
          <p:cNvSpPr/>
          <p:nvPr/>
        </p:nvSpPr>
        <p:spPr>
          <a:xfrm>
            <a:off x="2140825" y="1314575"/>
            <a:ext cx="3852300" cy="1886100"/>
          </a:xfrm>
          <a:prstGeom prst="cloudCallout">
            <a:avLst>
              <a:gd name="adj1" fmla="val 47549"/>
              <a:gd name="adj2" fmla="val 6692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Representing </a:t>
            </a:r>
            <a:r>
              <a:rPr lang="en-GB" i="1">
                <a:solidFill>
                  <a:srgbClr val="004EA2"/>
                </a:solidFill>
              </a:rPr>
              <a:t>linguistic info</a:t>
            </a:r>
            <a:r>
              <a:rPr lang="en-GB"/>
              <a:t>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 </a:t>
            </a:r>
            <a:r>
              <a:rPr lang="en-GB">
                <a:solidFill>
                  <a:srgbClr val="FF0000"/>
                </a:solidFill>
              </a:rPr>
              <a:t>features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Linguistic Features?</a:t>
            </a:r>
            <a:endParaRPr/>
          </a:p>
        </p:txBody>
      </p:sp>
      <p:sp>
        <p:nvSpPr>
          <p:cNvPr id="245" name="Google Shape;245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Supplementary information in </a:t>
            </a:r>
            <a:r>
              <a:rPr lang="en-GB">
                <a:solidFill>
                  <a:srgbClr val="FF0000"/>
                </a:solidFill>
              </a:rPr>
              <a:t>low-resource settings</a:t>
            </a:r>
            <a:br>
              <a:rPr lang="en-GB">
                <a:solidFill>
                  <a:srgbClr val="FF0000"/>
                </a:solidFill>
              </a:rPr>
            </a:br>
            <a:br>
              <a:rPr lang="en-GB">
                <a:solidFill>
                  <a:srgbClr val="FF0000"/>
                </a:solidFill>
              </a:rPr>
            </a:br>
            <a:endParaRPr>
              <a:solidFill>
                <a:srgbClr val="FF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/>
              <a:t>Reduce burden</a:t>
            </a:r>
            <a:r>
              <a:rPr lang="en-GB"/>
              <a:t> on model to learn </a:t>
            </a:r>
            <a:r>
              <a:rPr lang="en-GB" i="1"/>
              <a:t>complex features</a:t>
            </a:r>
            <a:br>
              <a:rPr lang="en-GB"/>
            </a:br>
            <a:br>
              <a:rPr lang="en-GB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rgbClr val="004EA2"/>
                </a:solidFill>
              </a:rPr>
              <a:t>Reuse</a:t>
            </a:r>
            <a:r>
              <a:rPr lang="en-GB"/>
              <a:t> existing tools rather than waste them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This Tutorial</a:t>
            </a:r>
            <a:endParaRPr/>
          </a:p>
        </p:txBody>
      </p:sp>
      <p:sp>
        <p:nvSpPr>
          <p:cNvPr id="251" name="Google Shape;251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What linguistic features can be leveraged?</a:t>
            </a:r>
            <a:br>
              <a:rPr lang="en-GB"/>
            </a:br>
            <a:br>
              <a:rPr lang="en-GB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How do we incorporate them in models?</a:t>
            </a:r>
            <a:br>
              <a:rPr lang="en-GB"/>
            </a:br>
            <a:br>
              <a:rPr lang="en-GB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What is the impact of linguistic features?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13402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50" b="1" u="sng" dirty="0"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949" y="1505703"/>
            <a:ext cx="2132100" cy="2132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2135100" y="3979100"/>
            <a:ext cx="48738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 dirty="0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/>
              </a:rPr>
              <a:t>https://github.com/prajdabre/eamt24-linguistic-mt</a:t>
            </a:r>
            <a:endParaRPr dirty="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B5394"/>
                </a:solidFill>
              </a:rPr>
              <a:t>Limitations and Future Directions</a:t>
            </a:r>
            <a:endParaRPr b="1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Limitations</a:t>
            </a:r>
            <a:endParaRPr/>
          </a:p>
        </p:txBody>
      </p:sp>
      <p:sp>
        <p:nvSpPr>
          <p:cNvPr id="262" name="Google Shape;262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Mostly impactful in low-resource settings </a:t>
            </a:r>
            <a:r>
              <a:rPr lang="en-GB">
                <a:solidFill>
                  <a:srgbClr val="FF0000"/>
                </a:solidFill>
              </a:rPr>
              <a:t>:-(</a:t>
            </a:r>
            <a:endParaRPr>
              <a:solidFill>
                <a:srgbClr val="FF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Most languages are low-resource </a:t>
            </a:r>
            <a:r>
              <a:rPr lang="en-GB">
                <a:solidFill>
                  <a:srgbClr val="0365C0"/>
                </a:solidFill>
              </a:rPr>
              <a:t>:-)</a:t>
            </a:r>
            <a:endParaRPr>
              <a:solidFill>
                <a:srgbClr val="0365C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Identifying useful features needs exhaustive study </a:t>
            </a:r>
            <a:r>
              <a:rPr lang="en-GB">
                <a:solidFill>
                  <a:srgbClr val="FF0000"/>
                </a:solidFill>
              </a:rPr>
              <a:t>:-(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In low-resource settings its fine </a:t>
            </a:r>
            <a:r>
              <a:rPr lang="en-GB">
                <a:solidFill>
                  <a:srgbClr val="0365C0"/>
                </a:solidFill>
              </a:rPr>
              <a:t>:-)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Interpretability analysis is hard </a:t>
            </a:r>
            <a:r>
              <a:rPr lang="en-GB">
                <a:solidFill>
                  <a:srgbClr val="FF0000"/>
                </a:solidFill>
              </a:rPr>
              <a:t>:-(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Extrinsically performance improves </a:t>
            </a:r>
            <a:r>
              <a:rPr lang="en-GB">
                <a:solidFill>
                  <a:srgbClr val="0365C0"/>
                </a:solidFill>
              </a:rPr>
              <a:t>:-)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But proving it intrinsically is challenging </a:t>
            </a:r>
            <a:r>
              <a:rPr lang="en-GB">
                <a:solidFill>
                  <a:srgbClr val="FF0000"/>
                </a:solidFill>
              </a:rPr>
              <a:t>:-(</a:t>
            </a:r>
            <a:endParaRPr>
              <a:solidFill>
                <a:srgbClr val="FF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Slow speed and error propagation </a:t>
            </a:r>
            <a:r>
              <a:rPr lang="en-GB">
                <a:solidFill>
                  <a:srgbClr val="FF0000"/>
                </a:solidFill>
              </a:rPr>
              <a:t>:-(</a:t>
            </a:r>
            <a:endParaRPr>
              <a:solidFill>
                <a:srgbClr val="FF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Requires high quality feature extractors (typically available for English)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Directions</a:t>
            </a:r>
            <a:endParaRPr/>
          </a:p>
        </p:txBody>
      </p:sp>
      <p:sp>
        <p:nvSpPr>
          <p:cNvPr id="268" name="Google Shape;268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Identifying approaches for high-resource settings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Also in </a:t>
            </a:r>
            <a:r>
              <a:rPr lang="en-GB" b="1">
                <a:solidFill>
                  <a:srgbClr val="0000FF"/>
                </a:solidFill>
              </a:rPr>
              <a:t>multilingual</a:t>
            </a:r>
            <a:r>
              <a:rPr lang="en-GB"/>
              <a:t> settings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Methods to auto-choose features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Intrinsic analysis of models to show impact of features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Speed improvement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b="1"/>
              <a:t>Latent features</a:t>
            </a:r>
            <a:r>
              <a:rPr lang="en-GB"/>
              <a:t> as opposed to explicit features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Incorporation in LLMs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○"/>
            </a:pPr>
            <a:r>
              <a:rPr lang="en-GB" b="1">
                <a:solidFill>
                  <a:srgbClr val="FF0000"/>
                </a:solidFill>
              </a:rPr>
              <a:t>Mostly open area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Incorporating in LLMs</a:t>
            </a:r>
            <a:endParaRPr/>
          </a:p>
        </p:txBody>
      </p:sp>
      <p:sp>
        <p:nvSpPr>
          <p:cNvPr id="274" name="Google Shape;274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Prefix or Prompt Tuning? (</a:t>
            </a:r>
            <a:r>
              <a:rPr lang="en-GB" u="sng">
                <a:solidFill>
                  <a:schemeClr val="hlink"/>
                </a:solidFill>
                <a:hlinkClick r:id="rId3"/>
              </a:rPr>
              <a:t>Li et al. 2021</a:t>
            </a:r>
            <a:r>
              <a:rPr lang="en-GB"/>
              <a:t>)</a:t>
            </a:r>
            <a:br>
              <a:rPr lang="en-GB"/>
            </a:br>
            <a:br>
              <a:rPr lang="en-GB"/>
            </a:br>
            <a:br>
              <a:rPr lang="en-GB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Few shot prompting? (</a:t>
            </a:r>
            <a:r>
              <a:rPr lang="en-GB" u="sng">
                <a:solidFill>
                  <a:schemeClr val="hlink"/>
                </a:solidFill>
                <a:hlinkClick r:id="rId4"/>
              </a:rPr>
              <a:t>Brown et al. 2020</a:t>
            </a:r>
            <a:r>
              <a:rPr lang="en-GB"/>
              <a:t>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As disambiguating information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As additional contextual information</a:t>
            </a:r>
            <a:endParaRPr/>
          </a:p>
        </p:txBody>
      </p:sp>
      <p:pic>
        <p:nvPicPr>
          <p:cNvPr id="275" name="Google Shape;27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4581" y="0"/>
            <a:ext cx="715483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B5394"/>
                </a:solidFill>
              </a:rPr>
              <a:t>Summary</a:t>
            </a:r>
            <a:endParaRPr b="1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286" name="Google Shape;286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Basic overview of NMT and motivation</a:t>
            </a:r>
            <a:br>
              <a:rPr lang="en-GB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Methods to incorporate features at various points in the system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Data: tokenization and related languages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Model: inputs, encoder, representation, and self-attention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Decoding: tree-structure decoding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Evaluation: linguistic benchmark</a:t>
            </a:r>
            <a:br>
              <a:rPr lang="en-GB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Comparison of effective practices</a:t>
            </a:r>
            <a:br>
              <a:rPr lang="en-GB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Limitations and Future Work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Source Serif Pro"/>
                <a:ea typeface="Source Serif Pro"/>
                <a:cs typeface="Source Serif Pro"/>
                <a:sym typeface="Source Serif Pro"/>
              </a:rPr>
              <a:t>Q&amp;A</a:t>
            </a:r>
            <a:endParaRPr sz="3600" b="1"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292" name="Google Shape;292;p3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1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Thank You</a:t>
            </a:r>
            <a:endParaRPr sz="20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3" name="Google Shape;293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50">
                <a:latin typeface="Source Serif Pro"/>
                <a:ea typeface="Source Serif Pro"/>
                <a:cs typeface="Source Serif Pro"/>
                <a:sym typeface="Source Serif Pro"/>
              </a:rPr>
              <a:t>Self Introduction: Haiyue </a:t>
            </a:r>
            <a:r>
              <a:rPr lang="en-GB" sz="2250" b="1">
                <a:latin typeface="Source Serif Pro"/>
                <a:ea typeface="Source Serif Pro"/>
                <a:cs typeface="Source Serif Pro"/>
                <a:sym typeface="Source Serif Pro"/>
              </a:rPr>
              <a:t>Song</a:t>
            </a:r>
            <a:endParaRPr sz="2250" b="1"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11700" y="1085675"/>
            <a:ext cx="5792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</a:pPr>
            <a:r>
              <a:rPr lang="en-GB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Technical Researcher at National Institute of Information and Communications Technology (</a:t>
            </a:r>
            <a:r>
              <a:rPr lang="en-GB" sz="16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NICT</a:t>
            </a:r>
            <a:r>
              <a:rPr lang="en-GB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)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●"/>
            </a:pPr>
            <a:r>
              <a:rPr lang="en-GB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Research</a:t>
            </a:r>
            <a:endParaRPr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</a:pPr>
            <a:r>
              <a:rPr lang="en-GB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Low-Resource Machine Translation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</a:pPr>
            <a:r>
              <a:rPr lang="en-GB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Subword Segmentation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</a:pPr>
            <a:r>
              <a:rPr lang="en-GB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Large Language Models for Machine Translation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82" name="Google Shape;82;p16"/>
          <p:cNvGrpSpPr/>
          <p:nvPr/>
        </p:nvGrpSpPr>
        <p:grpSpPr>
          <a:xfrm>
            <a:off x="6318300" y="1106125"/>
            <a:ext cx="2825700" cy="1746075"/>
            <a:chOff x="6318300" y="1258525"/>
            <a:chExt cx="2825700" cy="1746075"/>
          </a:xfrm>
        </p:grpSpPr>
        <p:sp>
          <p:nvSpPr>
            <p:cNvPr id="83" name="Google Shape;83;p16"/>
            <p:cNvSpPr txBox="1"/>
            <p:nvPr/>
          </p:nvSpPr>
          <p:spPr>
            <a:xfrm>
              <a:off x="6699300" y="2566000"/>
              <a:ext cx="2444700" cy="4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50">
                  <a:solidFill>
                    <a:schemeClr val="dk1"/>
                  </a:solidFill>
                  <a:latin typeface="Source Serif Pro"/>
                  <a:ea typeface="Source Serif Pro"/>
                  <a:cs typeface="Source Serif Pro"/>
                  <a:sym typeface="Source Serif Pro"/>
                </a:rPr>
                <a:t>haiyue.song@nict.go.jp</a:t>
              </a:r>
              <a:endParaRPr sz="165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endParaRPr>
            </a:p>
          </p:txBody>
        </p:sp>
        <p:pic>
          <p:nvPicPr>
            <p:cNvPr id="84" name="Google Shape;84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10325" y="1258525"/>
              <a:ext cx="1066675" cy="106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92175" y="2642200"/>
              <a:ext cx="323050" cy="323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318300" y="1538922"/>
              <a:ext cx="438600" cy="43858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50">
                <a:latin typeface="Source Serif Pro"/>
                <a:ea typeface="Source Serif Pro"/>
                <a:cs typeface="Source Serif Pro"/>
                <a:sym typeface="Source Serif Pro"/>
              </a:rPr>
              <a:t>Self Introduction: Hour Kaing (hour.kaing@nict.go.jp)</a:t>
            </a:r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Experience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Roboto"/>
              <a:buChar char="○"/>
            </a:pPr>
            <a:r>
              <a:rPr lang="en-GB" sz="1200">
                <a:solidFill>
                  <a:srgbClr val="11111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2022 - Present: Researcher at NICT</a:t>
            </a:r>
            <a:endParaRPr sz="1200">
              <a:solidFill>
                <a:srgbClr val="11111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Roboto"/>
              <a:buChar char="○"/>
            </a:pPr>
            <a:r>
              <a:rPr lang="en-GB" sz="1200">
                <a:solidFill>
                  <a:srgbClr val="11111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2018 - 2022 : Technical Researcher at NICT</a:t>
            </a:r>
            <a:endParaRPr sz="1200">
              <a:solidFill>
                <a:srgbClr val="11111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200">
                <a:solidFill>
                  <a:srgbClr val="11111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2018 - 2022 : Ph.D. at Nara Institute of Science and Technology (NAIST), Japan</a:t>
            </a:r>
            <a:endParaRPr sz="1200">
              <a:solidFill>
                <a:srgbClr val="11111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 sz="1200">
                <a:solidFill>
                  <a:srgbClr val="11111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Low-Resource Morphological and Syntax Analysis</a:t>
            </a:r>
            <a:endParaRPr sz="1200">
              <a:solidFill>
                <a:srgbClr val="11111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Roboto"/>
              <a:buChar char="○"/>
            </a:pPr>
            <a:r>
              <a:rPr lang="en-GB" sz="1200">
                <a:solidFill>
                  <a:srgbClr val="11111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2013 - 2014 : M.Sc at University of Grenoble 1, France</a:t>
            </a:r>
            <a:endParaRPr sz="1200">
              <a:solidFill>
                <a:srgbClr val="11111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 sz="1200">
              <a:solidFill>
                <a:srgbClr val="11111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1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Research interests</a:t>
            </a:r>
            <a:endParaRPr sz="1200">
              <a:solidFill>
                <a:srgbClr val="11111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200">
                <a:solidFill>
                  <a:srgbClr val="11111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Machine Translation, Language Modeling, Linguistic Analysis, and Speech Processing</a:t>
            </a:r>
            <a:endParaRPr sz="1200">
              <a:solidFill>
                <a:srgbClr val="11111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Roboto"/>
              <a:buChar char="○"/>
            </a:pPr>
            <a:r>
              <a:rPr lang="en-GB" sz="1200">
                <a:solidFill>
                  <a:srgbClr val="11111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Low-Resource and Linguistically-Motivated NLP</a:t>
            </a:r>
            <a:endParaRPr sz="1200">
              <a:solidFill>
                <a:srgbClr val="11111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Roboto"/>
              <a:buChar char="○"/>
            </a:pPr>
            <a:r>
              <a:rPr lang="en-GB" sz="1200">
                <a:solidFill>
                  <a:srgbClr val="11111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Cross-Lingual Transfer and Multilingual Learning</a:t>
            </a:r>
            <a:endParaRPr sz="1200">
              <a:solidFill>
                <a:srgbClr val="11111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50">
                <a:latin typeface="Source Serif Pro"/>
                <a:ea typeface="Source Serif Pro"/>
                <a:cs typeface="Source Serif Pro"/>
                <a:sym typeface="Source Serif Pro"/>
              </a:rPr>
              <a:t>Self Introduction: Raj Dabre (raj.dabre@nict.go.jp)</a:t>
            </a:r>
            <a:endParaRPr sz="2250"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</a:pPr>
            <a:r>
              <a:rPr lang="en-GB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Experience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</a:pPr>
            <a:r>
              <a:rPr lang="en-GB" sz="1600">
                <a:solidFill>
                  <a:srgbClr val="0365C0"/>
                </a:solidFill>
                <a:latin typeface="Inter"/>
                <a:ea typeface="Inter"/>
                <a:cs typeface="Inter"/>
                <a:sym typeface="Inter"/>
              </a:rPr>
              <a:t>2018-present: Researcher at NICT, Japan</a:t>
            </a:r>
            <a:endParaRPr sz="1600">
              <a:solidFill>
                <a:srgbClr val="0365C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</a:pPr>
            <a:r>
              <a:rPr lang="en-GB" sz="1600">
                <a:solidFill>
                  <a:srgbClr val="0365C0"/>
                </a:solidFill>
                <a:latin typeface="Inter"/>
                <a:ea typeface="Inter"/>
                <a:cs typeface="Inter"/>
                <a:sym typeface="Inter"/>
              </a:rPr>
              <a:t>Adjunct Faculty at IIT Madras</a:t>
            </a:r>
            <a:endParaRPr sz="1600">
              <a:solidFill>
                <a:srgbClr val="0365C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</a:pPr>
            <a:r>
              <a:rPr lang="en-GB" sz="1600">
                <a:solidFill>
                  <a:srgbClr val="0365C0"/>
                </a:solidFill>
                <a:latin typeface="Inter"/>
                <a:ea typeface="Inter"/>
                <a:cs typeface="Inter"/>
                <a:sym typeface="Inter"/>
              </a:rPr>
              <a:t>Visiting Researcher at IIT Bombay</a:t>
            </a:r>
            <a:endParaRPr sz="1600">
              <a:solidFill>
                <a:srgbClr val="0365C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</a:pPr>
            <a:r>
              <a:rPr lang="en-GB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2014-2018: MEXT Ph.D. scholar at Kyoto University, Japan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</a:pPr>
            <a:r>
              <a:rPr lang="en-GB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2011-2014: M.Tech. Government RA at IIT Bombay, India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</a:pPr>
            <a:r>
              <a:rPr lang="en-GB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Research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</a:pPr>
            <a:r>
              <a:rPr lang="en-GB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Low-Resource Natural Language Processing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</a:pPr>
            <a:r>
              <a:rPr lang="en-GB" sz="16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Multilingual Machine Translation: 2012-present</a:t>
            </a:r>
            <a:endParaRPr sz="16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</a:pPr>
            <a:r>
              <a:rPr lang="en-GB" sz="16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Document Level Machine Translation: 2021-</a:t>
            </a:r>
            <a:endParaRPr sz="16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</a:pPr>
            <a:r>
              <a:rPr lang="en-GB" sz="16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Large Scale Pre-training for Generation: 2021-</a:t>
            </a:r>
            <a:endParaRPr sz="16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</a:pPr>
            <a:r>
              <a:rPr lang="en-GB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Efficient Deep Learning: 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</a:pPr>
            <a:r>
              <a:rPr lang="en-GB" sz="16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Compact, flexible and fast models (2018-present)</a:t>
            </a:r>
            <a:endParaRPr sz="16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9" name="Google Shape;99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50">
                <a:latin typeface="Source Serif Pro"/>
                <a:ea typeface="Source Serif Pro"/>
                <a:cs typeface="Source Serif Pro"/>
                <a:sym typeface="Source Serif Pro"/>
              </a:rPr>
              <a:t>Table of Contents</a:t>
            </a:r>
            <a:endParaRPr sz="2250"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</a:pPr>
            <a:r>
              <a:rPr lang="en-GB" sz="16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Introduction to Neural Machine Translation (20 minutes)</a:t>
            </a:r>
            <a:endParaRPr sz="16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>
              <a:spcBef>
                <a:spcPts val="1000"/>
              </a:spcBef>
              <a:buClr>
                <a:schemeClr val="dk1"/>
              </a:buClr>
              <a:buSzPts val="1600"/>
              <a:buFont typeface="Inter"/>
              <a:buChar char="●"/>
            </a:pPr>
            <a:r>
              <a:rPr lang="en-GB" altLang="zh-CN" sz="16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Augmenting NMT Architectures with Linguistic Features (60 minutes)</a:t>
            </a:r>
            <a:endParaRPr lang="en-GB" sz="16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</a:pPr>
            <a:r>
              <a:rPr lang="en-GB" sz="16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Linguistically Motivated Tokenization and Transfer Learning (30 minutes)</a:t>
            </a:r>
            <a:endParaRPr sz="16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</a:pPr>
            <a:r>
              <a:rPr lang="en-GB" sz="16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Linguistically Aware Decoding (20 minutes)</a:t>
            </a:r>
            <a:endParaRPr sz="16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</a:pPr>
            <a:r>
              <a:rPr lang="en-GB" sz="16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Linguistically Motivated Evaluation (20 minutes)</a:t>
            </a:r>
            <a:endParaRPr sz="16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</a:pPr>
            <a:r>
              <a:rPr lang="en-GB" sz="16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Limitations and Future Directions (10 minutes)</a:t>
            </a:r>
            <a:endParaRPr sz="16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Inter"/>
              <a:buChar char="●"/>
            </a:pPr>
            <a:r>
              <a:rPr lang="en-GB" sz="16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Summary and Conclusion (5 minutes)</a:t>
            </a:r>
            <a:endParaRPr sz="16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6" name="Google Shape;10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B5394"/>
                </a:solidFill>
              </a:rPr>
              <a:t>Introduction to Neural Machine Translation</a:t>
            </a:r>
            <a:endParaRPr b="1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21"/>
          <p:cNvGrpSpPr/>
          <p:nvPr/>
        </p:nvGrpSpPr>
        <p:grpSpPr>
          <a:xfrm>
            <a:off x="-10050" y="4792575"/>
            <a:ext cx="9164100" cy="338700"/>
            <a:chOff x="-10050" y="4792575"/>
            <a:chExt cx="9164100" cy="338700"/>
          </a:xfrm>
        </p:grpSpPr>
        <p:cxnSp>
          <p:nvCxnSpPr>
            <p:cNvPr id="117" name="Google Shape;117;p21"/>
            <p:cNvCxnSpPr/>
            <p:nvPr/>
          </p:nvCxnSpPr>
          <p:spPr>
            <a:xfrm>
              <a:off x="-10050" y="4792575"/>
              <a:ext cx="91641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8" name="Google Shape;118;p21"/>
            <p:cNvSpPr txBox="1"/>
            <p:nvPr/>
          </p:nvSpPr>
          <p:spPr>
            <a:xfrm>
              <a:off x="2222875" y="4792575"/>
              <a:ext cx="6558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532" y="1492387"/>
            <a:ext cx="2295192" cy="183615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/>
        </p:nvSpPr>
        <p:spPr>
          <a:xfrm>
            <a:off x="814525" y="1092188"/>
            <a:ext cx="271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Inclusivity and Accessibility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1" name="Google Shape;121;p21"/>
          <p:cNvSpPr/>
          <p:nvPr/>
        </p:nvSpPr>
        <p:spPr>
          <a:xfrm>
            <a:off x="1799825" y="3464925"/>
            <a:ext cx="3190500" cy="12657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nter"/>
                <a:ea typeface="Inter"/>
                <a:cs typeface="Inter"/>
                <a:sym typeface="Inter"/>
              </a:rPr>
              <a:t>Bridge gap between low-resource languages (HRL) and high-resource languages (HRL)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nter"/>
                <a:ea typeface="Inter"/>
                <a:cs typeface="Inter"/>
                <a:sym typeface="Inter"/>
              </a:rPr>
              <a:t>Improve language coverage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nter"/>
                <a:ea typeface="Inter"/>
                <a:cs typeface="Inter"/>
                <a:sym typeface="Inter"/>
              </a:rPr>
              <a:t>(only covers ~1K of ~7K in the world)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Source Serif Pro"/>
                <a:ea typeface="Source Serif Pro"/>
                <a:cs typeface="Source Serif Pro"/>
                <a:sym typeface="Source Serif Pro"/>
              </a:rPr>
              <a:t>Why Machine Translation is still an important task?</a:t>
            </a:r>
            <a:endParaRPr sz="2500"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123" name="Google Shape;123;p21"/>
          <p:cNvSpPr txBox="1"/>
          <p:nvPr/>
        </p:nvSpPr>
        <p:spPr>
          <a:xfrm>
            <a:off x="4700550" y="1092188"/>
            <a:ext cx="3260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Data Augmentation for Multilingual Performance Enhancement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2525" y="1707788"/>
            <a:ext cx="1836150" cy="183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/>
          <p:nvPr/>
        </p:nvSpPr>
        <p:spPr>
          <a:xfrm>
            <a:off x="6162750" y="3618400"/>
            <a:ext cx="2768400" cy="9447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nter"/>
                <a:ea typeface="Inter"/>
                <a:cs typeface="Inter"/>
                <a:sym typeface="Inter"/>
              </a:rPr>
              <a:t>Transfer Learning via Translation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Inter"/>
                <a:ea typeface="Inter"/>
                <a:cs typeface="Inter"/>
                <a:sym typeface="Inter"/>
              </a:rPr>
              <a:t>Unlocking Multilingual Capabilities of LLMs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6" name="Google Shape;12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Serif Pro"/>
                <a:ea typeface="Source Serif Pro"/>
                <a:cs typeface="Source Serif Pro"/>
                <a:sym typeface="Source Serif Pro"/>
              </a:rPr>
              <a:t>Evolution of Machine Translation</a:t>
            </a:r>
            <a:endParaRPr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132" name="Google Shape;132;p22"/>
          <p:cNvSpPr/>
          <p:nvPr/>
        </p:nvSpPr>
        <p:spPr>
          <a:xfrm>
            <a:off x="220800" y="1329900"/>
            <a:ext cx="2061300" cy="10557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Rule-Based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Machine Translation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(RBMT)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3" name="Google Shape;133;p22"/>
          <p:cNvSpPr/>
          <p:nvPr/>
        </p:nvSpPr>
        <p:spPr>
          <a:xfrm>
            <a:off x="2434500" y="1329900"/>
            <a:ext cx="2061300" cy="10557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Example-Based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Machine Translation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(EBMT)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4" name="Google Shape;134;p22"/>
          <p:cNvSpPr/>
          <p:nvPr/>
        </p:nvSpPr>
        <p:spPr>
          <a:xfrm>
            <a:off x="4648200" y="1329900"/>
            <a:ext cx="2061300" cy="10557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Statistical Machine Translation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(SMT)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5" name="Google Shape;135;p22"/>
          <p:cNvSpPr/>
          <p:nvPr/>
        </p:nvSpPr>
        <p:spPr>
          <a:xfrm>
            <a:off x="6861900" y="1329900"/>
            <a:ext cx="2061300" cy="10557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"/>
                <a:ea typeface="Inter"/>
                <a:cs typeface="Inter"/>
                <a:sym typeface="Inter"/>
              </a:rPr>
              <a:t>Neural Machine Translation </a:t>
            </a:r>
            <a:r>
              <a:rPr lang="en-GB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(NMT)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6" name="Google Shape;136;p22"/>
          <p:cNvSpPr txBox="1"/>
          <p:nvPr/>
        </p:nvSpPr>
        <p:spPr>
          <a:xfrm>
            <a:off x="220800" y="2556225"/>
            <a:ext cx="2061300" cy="10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</a:pPr>
            <a:r>
              <a:rPr lang="en-GB" sz="1200">
                <a:latin typeface="Inter"/>
                <a:ea typeface="Inter"/>
                <a:cs typeface="Inter"/>
                <a:sym typeface="Inter"/>
              </a:rPr>
              <a:t>Direct MT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Font typeface="Inter"/>
              <a:buChar char="●"/>
            </a:pPr>
            <a:r>
              <a:rPr lang="en-GB" sz="1200">
                <a:latin typeface="Inter"/>
                <a:ea typeface="Inter"/>
                <a:cs typeface="Inter"/>
                <a:sym typeface="Inter"/>
              </a:rPr>
              <a:t>Transfer-based MT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1000"/>
              </a:spcAft>
              <a:buSzPts val="1200"/>
              <a:buFont typeface="Inter"/>
              <a:buChar char="●"/>
            </a:pPr>
            <a:r>
              <a:rPr lang="en-GB" sz="1200">
                <a:latin typeface="Inter"/>
                <a:ea typeface="Inter"/>
                <a:cs typeface="Inter"/>
                <a:sym typeface="Inter"/>
              </a:rPr>
              <a:t>Interlingua MT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7" name="Google Shape;137;p22"/>
          <p:cNvSpPr txBox="1"/>
          <p:nvPr/>
        </p:nvSpPr>
        <p:spPr>
          <a:xfrm>
            <a:off x="4648200" y="2556225"/>
            <a:ext cx="2018700" cy="10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</a:pPr>
            <a:r>
              <a:rPr lang="en-GB" sz="1200">
                <a:latin typeface="Inter"/>
                <a:ea typeface="Inter"/>
                <a:cs typeface="Inter"/>
                <a:sym typeface="Inter"/>
              </a:rPr>
              <a:t>Word-based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Font typeface="Inter"/>
              <a:buChar char="●"/>
            </a:pPr>
            <a:r>
              <a:rPr lang="en-GB" sz="1200">
                <a:latin typeface="Inter"/>
                <a:ea typeface="Inter"/>
                <a:cs typeface="Inter"/>
                <a:sym typeface="Inter"/>
              </a:rPr>
              <a:t>Syntax-based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1000"/>
              </a:spcAft>
              <a:buSzPts val="1200"/>
              <a:buFont typeface="Inter"/>
              <a:buChar char="●"/>
            </a:pPr>
            <a:r>
              <a:rPr lang="en-GB" sz="1200">
                <a:latin typeface="Inter"/>
                <a:ea typeface="Inter"/>
                <a:cs typeface="Inter"/>
                <a:sym typeface="Inter"/>
              </a:rPr>
              <a:t>Phrase-based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8" name="Google Shape;138;p22"/>
          <p:cNvSpPr txBox="1"/>
          <p:nvPr/>
        </p:nvSpPr>
        <p:spPr>
          <a:xfrm>
            <a:off x="6883200" y="2556225"/>
            <a:ext cx="2018700" cy="10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</a:pPr>
            <a:r>
              <a:rPr lang="en-GB" sz="1200">
                <a:latin typeface="Inter"/>
                <a:ea typeface="Inter"/>
                <a:cs typeface="Inter"/>
                <a:sym typeface="Inter"/>
              </a:rPr>
              <a:t>RNNs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Font typeface="Inter"/>
              <a:buChar char="●"/>
            </a:pPr>
            <a:r>
              <a:rPr lang="en-GB" sz="1200">
                <a:latin typeface="Inter"/>
                <a:ea typeface="Inter"/>
                <a:cs typeface="Inter"/>
                <a:sym typeface="Inter"/>
              </a:rPr>
              <a:t>LSTMs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1000"/>
              </a:spcAft>
              <a:buSzPts val="1200"/>
              <a:buFont typeface="Inter"/>
              <a:buChar char="●"/>
            </a:pPr>
            <a:r>
              <a:rPr lang="en-GB" sz="1200">
                <a:latin typeface="Inter"/>
                <a:ea typeface="Inter"/>
                <a:cs typeface="Inter"/>
                <a:sym typeface="Inter"/>
              </a:rPr>
              <a:t>Transformers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220800" y="3702313"/>
            <a:ext cx="20613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200">
                <a:latin typeface="Inter"/>
                <a:ea typeface="Inter"/>
                <a:cs typeface="Inter"/>
                <a:sym typeface="Inter"/>
              </a:rPr>
              <a:t>1950 - 1980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2434500" y="3702313"/>
            <a:ext cx="20613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200">
                <a:latin typeface="Inter"/>
                <a:ea typeface="Inter"/>
                <a:cs typeface="Inter"/>
                <a:sym typeface="Inter"/>
              </a:rPr>
              <a:t>1980 - 1990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4648200" y="3702313"/>
            <a:ext cx="20613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200">
                <a:latin typeface="Inter"/>
                <a:ea typeface="Inter"/>
                <a:cs typeface="Inter"/>
                <a:sym typeface="Inter"/>
              </a:rPr>
              <a:t>1990 - 2015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6883200" y="3702313"/>
            <a:ext cx="20613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200">
                <a:latin typeface="Inter"/>
                <a:ea typeface="Inter"/>
                <a:cs typeface="Inter"/>
                <a:sym typeface="Inter"/>
              </a:rPr>
              <a:t>2015 - 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43" name="Google Shape;143;p22"/>
          <p:cNvCxnSpPr/>
          <p:nvPr/>
        </p:nvCxnSpPr>
        <p:spPr>
          <a:xfrm>
            <a:off x="2356650" y="1192525"/>
            <a:ext cx="3300" cy="300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44" name="Google Shape;144;p22"/>
          <p:cNvCxnSpPr/>
          <p:nvPr/>
        </p:nvCxnSpPr>
        <p:spPr>
          <a:xfrm>
            <a:off x="4570350" y="1192525"/>
            <a:ext cx="3300" cy="300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45" name="Google Shape;145;p22"/>
          <p:cNvCxnSpPr/>
          <p:nvPr/>
        </p:nvCxnSpPr>
        <p:spPr>
          <a:xfrm>
            <a:off x="6784050" y="1192525"/>
            <a:ext cx="3300" cy="300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146" name="Google Shape;146;p22"/>
          <p:cNvGrpSpPr/>
          <p:nvPr/>
        </p:nvGrpSpPr>
        <p:grpSpPr>
          <a:xfrm>
            <a:off x="-10050" y="4792575"/>
            <a:ext cx="9164100" cy="338700"/>
            <a:chOff x="-10050" y="4792575"/>
            <a:chExt cx="9164100" cy="338700"/>
          </a:xfrm>
        </p:grpSpPr>
        <p:cxnSp>
          <p:nvCxnSpPr>
            <p:cNvPr id="147" name="Google Shape;147;p22"/>
            <p:cNvCxnSpPr/>
            <p:nvPr/>
          </p:nvCxnSpPr>
          <p:spPr>
            <a:xfrm>
              <a:off x="-10050" y="4792575"/>
              <a:ext cx="91641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8" name="Google Shape;148;p22"/>
            <p:cNvSpPr txBox="1"/>
            <p:nvPr/>
          </p:nvSpPr>
          <p:spPr>
            <a:xfrm>
              <a:off x="2222875" y="4792575"/>
              <a:ext cx="6558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49" name="Google Shape;14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1758</TotalTime>
  <Words>896</Words>
  <Application>Microsoft Macintosh PowerPoint</Application>
  <PresentationFormat>全屏显示(16:9)</PresentationFormat>
  <Paragraphs>195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2" baseType="lpstr">
      <vt:lpstr>Arial</vt:lpstr>
      <vt:lpstr>Inter</vt:lpstr>
      <vt:lpstr>Source Serif Pro</vt:lpstr>
      <vt:lpstr>Roboto</vt:lpstr>
      <vt:lpstr>Calibri</vt:lpstr>
      <vt:lpstr>Simple Light</vt:lpstr>
      <vt:lpstr>Linguistically Motivated  Neural Machine Translation</vt:lpstr>
      <vt:lpstr>PowerPoint 演示文稿</vt:lpstr>
      <vt:lpstr>Self Introduction: Haiyue Song</vt:lpstr>
      <vt:lpstr>Self Introduction: Hour Kaing (hour.kaing@nict.go.jp)</vt:lpstr>
      <vt:lpstr>Self Introduction: Raj Dabre (raj.dabre@nict.go.jp)</vt:lpstr>
      <vt:lpstr>Table of Contents</vt:lpstr>
      <vt:lpstr>Introduction to Neural Machine Translation</vt:lpstr>
      <vt:lpstr>Why Machine Translation is still an important task?</vt:lpstr>
      <vt:lpstr>Evolution of Machine Translation</vt:lpstr>
      <vt:lpstr>Why NMT? (Good for transfer learning)</vt:lpstr>
      <vt:lpstr>Quality of NMT Compared to Phrase-based SMT</vt:lpstr>
      <vt:lpstr>Evolution of Machine Translation</vt:lpstr>
      <vt:lpstr>Neural MT Basics: Encoder-Decoder Paradigm</vt:lpstr>
      <vt:lpstr>Neural MT Basics: Encoder-Decoder with Attention</vt:lpstr>
      <vt:lpstr>Neural MT Basics: Transformer Architecture</vt:lpstr>
      <vt:lpstr>Is Linguistics dead?</vt:lpstr>
      <vt:lpstr>Lets re-think!</vt:lpstr>
      <vt:lpstr>Why Linguistic Features?</vt:lpstr>
      <vt:lpstr>In This Tutorial</vt:lpstr>
      <vt:lpstr>Limitations and Future Directions</vt:lpstr>
      <vt:lpstr>Limitations</vt:lpstr>
      <vt:lpstr>Future Directions</vt:lpstr>
      <vt:lpstr>Incorporating in LLMs</vt:lpstr>
      <vt:lpstr>Summary</vt:lpstr>
      <vt:lpstr>Summary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宋 海越</cp:lastModifiedBy>
  <cp:revision>3</cp:revision>
  <dcterms:modified xsi:type="dcterms:W3CDTF">2024-06-27T11:20:42Z</dcterms:modified>
</cp:coreProperties>
</file>